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charts/colors1.xml" ContentType="application/vnd.ms-office.chartcolorstyl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tableStyles.xml" ContentType="application/vnd.openxmlformats-officedocument.presentationml.tableStyles+xml"/>
  <Override PartName="/ppt/charts/colors2.xml" ContentType="application/vnd.ms-office.chartcolorstyle+xml"/>
  <Override PartName="/ppt/slides/slide15.xml" ContentType="application/vnd.openxmlformats-officedocument.presentationml.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charts/style1.xml" ContentType="application/vnd.ms-office.chartstyl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charts/colors3.xml" ContentType="application/vnd.ms-office.chartcolorstyl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2.xml" ContentType="application/vnd.ms-office.chartstyl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3.xml" ContentType="application/vnd.ms-office.chartstyl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5" r:id="rId15"/>
    <p:sldId id="272" r:id="rId16"/>
    <p:sldId id="270" r:id="rId17"/>
    <p:sldId id="274" r:id="rId18"/>
    <p:sldId id="271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70AD47"/>
    <a:srgbClr val="FFC000"/>
    <a:srgbClr val="7030A0"/>
    <a:srgbClr val="68A242"/>
    <a:srgbClr val="568736"/>
    <a:srgbClr val="5B9BD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961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04" y="-1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F16-450B-B73A-088AD26760FD}"/>
              </c:ext>
            </c:extLst>
          </c:dPt>
          <c:dPt>
            <c:idx val="1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16-450B-B73A-088AD26760FD}"/>
              </c:ext>
            </c:extLst>
          </c:dPt>
          <c:dPt>
            <c:idx val="2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51-4259-8136-453CD9A0DFB7}"/>
              </c:ext>
            </c:extLst>
          </c:dPt>
          <c:dPt>
            <c:idx val="3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51-4259-8136-453CD9A0DFB7}"/>
              </c:ext>
            </c:extLst>
          </c:dPt>
          <c:dLbls>
            <c:delete val="1"/>
          </c:dLbls>
          <c:cat>
            <c:strRef>
              <c:f>Tabelle1!$A$2:$A$5</c:f>
              <c:strCache>
                <c:ptCount val="2"/>
                <c:pt idx="0">
                  <c:v>Q1</c:v>
                </c:pt>
                <c:pt idx="1">
                  <c:v>EF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0.66</c:v>
                </c:pt>
                <c:pt idx="1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16-450B-B73A-088AD26760FD}"/>
            </c:ext>
          </c:extLst>
        </c:ser>
        <c:dLbls>
          <c:showVal val="1"/>
          <c:showCatName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F16-450B-B73A-088AD26760FD}"/>
              </c:ext>
            </c:extLst>
          </c:dPt>
          <c:dPt>
            <c:idx val="1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16-450B-B73A-088AD26760FD}"/>
              </c:ext>
            </c:extLst>
          </c:dPt>
          <c:dPt>
            <c:idx val="2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BA-414D-B73A-7A154A87A296}"/>
              </c:ext>
            </c:extLst>
          </c:dPt>
          <c:dPt>
            <c:idx val="3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BA-414D-B73A-7A154A87A296}"/>
              </c:ext>
            </c:extLst>
          </c:dPt>
          <c:dLbls>
            <c:delete val="1"/>
          </c:dLbls>
          <c:cat>
            <c:strRef>
              <c:f>Tabelle1!$A$2:$A$5</c:f>
              <c:strCache>
                <c:ptCount val="2"/>
                <c:pt idx="0">
                  <c:v>Q1</c:v>
                </c:pt>
                <c:pt idx="1">
                  <c:v>EF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0.66</c:v>
                </c:pt>
                <c:pt idx="1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16-450B-B73A-088AD26760FD}"/>
            </c:ext>
          </c:extLst>
        </c:ser>
        <c:dLbls>
          <c:showVal val="1"/>
          <c:showCatName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07-467A-942C-33D1C097F1C8}"/>
              </c:ext>
            </c:extLst>
          </c:dPt>
          <c:dPt>
            <c:idx val="1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07-467A-942C-33D1C097F1C8}"/>
              </c:ext>
            </c:extLst>
          </c:dPt>
          <c:dPt>
            <c:idx val="2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07-467A-942C-33D1C097F1C8}"/>
              </c:ext>
            </c:extLst>
          </c:dPt>
          <c:dPt>
            <c:idx val="3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07-467A-942C-33D1C097F1C8}"/>
              </c:ext>
            </c:extLst>
          </c:dPt>
          <c:dLbls>
            <c:dLbl>
              <c:idx val="0"/>
              <c:layout>
                <c:manualLayout>
                  <c:x val="-0.232974910394265"/>
                  <c:y val="-0.1166469440462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65B932C-D891-4046-8FD7-764051418027}" type="CATEGORYNAME">
                      <a:rPr lang="en-US" sz="280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[RUBRIKENNAME]</a:t>
                    </a:fld>
                    <a:endParaRPr lang="en-US" sz="2800" baseline="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2800" baseline="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2800" baseline="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5842293906810035"/>
                      <c:h val="0.667660972382505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507-467A-942C-33D1C097F1C8}"/>
                </c:ext>
              </c:extLst>
            </c:dLbl>
            <c:dLbl>
              <c:idx val="1"/>
              <c:layout>
                <c:manualLayout>
                  <c:x val="0.219534050179211"/>
                  <c:y val="0.1510308287390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5E2862D-05E5-4AEE-B991-90926E6677F2}" type="CATEGORYNAME">
                      <a:rPr lang="en-US" sz="280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[RUBRIKENNAME]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61379928315413"/>
                      <c:h val="0.118138402619960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507-467A-942C-33D1C097F1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Q1</c:v>
                </c:pt>
                <c:pt idx="1">
                  <c:v>EF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0.66</c:v>
                </c:pt>
                <c:pt idx="1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507-467A-942C-33D1C097F1C8}"/>
            </c:ext>
          </c:extLst>
        </c:ser>
        <c:dLbls>
          <c:showVal val="1"/>
          <c:showCatName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59810-FF2E-492F-96BA-4FE39A7B58EA}" type="datetimeFigureOut">
              <a:rPr lang="de-DE" smtClean="0"/>
              <a:pPr/>
              <a:t>09.12.2020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F824B-50E2-45CB-8F0B-E88F28D9FA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877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53882B0-D84C-47FC-83A9-C66BE1B0F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736F01-FF43-458C-BC93-5DE8F078C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9706494-600E-4B1F-ADF4-1CBDF377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639B-0090-4971-AA43-C70C196E5829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A45FD-2EF3-476E-B30C-14861976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2FF7D74-C721-4D4F-B39D-5CB969A36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714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CFB81C8-1275-4DDA-B58D-12F69787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0F8CBC-4ABE-4826-BFA3-178F4CD0F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593B948-D333-41E3-9A9D-A1521A90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C831-7B0C-4BA8-913D-5D7BE6AFB6B6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19230DD-8BED-44DA-A173-176C35FC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502F61C-487B-4338-BD16-3382AFC96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970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A807B42-4403-4B5C-8E05-E53852067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AE7487-B71D-4482-A5E2-375C77A80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3C046B4-B6CF-414B-BC91-A6AC4B5C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EA5E-C264-4DB6-9967-F036FD7993FD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65CC31-CEBB-4C51-AE44-040F843A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D15F07C-AFC9-48B8-84CE-DA234E0A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739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99A1BE8-D225-4B50-8366-C7F0D98AC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E17C4A8-9FCC-40E8-A24E-AF6C0903E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DAEFDEE-46CD-4B90-B768-AB2F368F9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6890-9519-464A-ACB4-BE5BD7FFCDFF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4B84C06-D38C-4DB4-8721-E5501C2B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E993C16-59E5-478D-AF6F-1A4F05E1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552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3A36F2-48B5-4456-8E21-6F30B797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7F755A6-4185-45B7-BB1B-0A0FE5E14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7F1B8EC-9E83-4D4F-999D-ADA01408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812-365A-4394-9785-C456309A4FB1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3C3F50-2386-4049-8EB3-3091EE7F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60BDD9D-D88B-4753-A465-3B8B6AA3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011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28DE98C-9F00-4F1C-ABBD-03EC654A7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CF6039C-AD26-4300-85D9-16DF24820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1995941-1C32-408D-81F6-D2CDF9ABD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8DECEA9-6FED-49FE-B2DA-117EB2D1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7C26-5842-47E8-A316-F60660A51750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328BDD2-5C85-4157-A304-C41D1ABCE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A59249F-2248-4FC4-8D2F-E8AC3EB2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401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1FD6D81-E0E1-459D-A562-043D308B7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4718C34-93AC-4139-8F0C-735BE27BB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7A91779-7D04-404B-872A-07E0656FD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B4CFFE-12AC-48F9-852D-AF4ED9A187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A830FBA-626C-4F5B-9AF4-D65A4A0AA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3716D8D-21FB-4D78-95FE-EDCAB2B5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4F4C-AD95-46DB-B6A4-A20744A9CD8F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81DF565-66BE-41E4-BD1D-446093C4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305D12E-FBE9-47E4-AE16-EE15A14C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809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07453AA-BED4-4DD8-B3FB-76EF7A12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049FC2-4059-4E5E-ACF9-DC9C2C528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6ABD-ECCE-4E3A-88BC-58F92FC66203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35CE5CD-1FE2-48E2-99BE-C26DD499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E3056E-4A80-4180-99F9-261971B1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31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6D372C8-E138-415B-99D0-8DB38996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C65-D106-4826-8316-6DDADFDE9AFC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9AC89B4-7AE8-4818-BFD5-14DD2687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6E2EE0F-0214-4830-843F-111AE9C5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900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C90F0C-F15E-439C-9F75-3B7E45189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0236E73-574F-4380-A9CB-2941BA036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3AF16F8-0503-4A59-BF43-0CFA29BC1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5B556A5-E060-400D-A388-7FA7CDA17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9E5-89DA-4D14-8786-7E80D7984F9B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C8C2233-9BF2-49AB-9700-C988BF81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95DABE6-8717-4BFA-ABEE-3D5C4AD2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529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802CD89-23B5-4B79-B229-4B7E53F1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86CE4AF-35B9-4F1C-9EA2-78EA53AB2D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66E9DE3-D788-4D61-B713-1700D241A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AD371CD-8270-4522-A1BC-17C07148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112-143C-4C2F-B0BA-9F188115D651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68A322-32E3-4BEE-9D59-186FF63D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FED697E-CF7F-4EB2-9BE3-9C44EC744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581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E895974-0700-4879-9D99-DB10C343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B50B73F-6A73-431B-ADF5-4E471BFBA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8404E0-713B-4E43-9A58-DA49A03DC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C89DC-F4EE-4957-B468-62D11FFC3484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4DAB5A5-DEF7-4C80-888E-0FE9BE4B01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9AFB8B9-913D-483D-A37B-A0B0371E2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BC8FC-D7D9-4D86-9F67-E167BFD533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284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460435C-E3D7-415A-B4DD-51359757FD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15AB95-A71D-4C59-A4D7-D1965C851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 zur gymnasialen Oberstufe </a:t>
            </a:r>
            <a:endParaRPr lang="de-D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98668E-C7BF-461D-B8CB-75AF532D1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3303" y="6030119"/>
            <a:ext cx="9144000" cy="1655762"/>
          </a:xfrm>
        </p:spPr>
        <p:txBody>
          <a:bodyPr/>
          <a:lstStyle/>
          <a:p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Schuljahr 2021 / 2022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BD4CE40-4CB6-4892-8E26-E603823C1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094299" y="3700200"/>
            <a:ext cx="4003402" cy="1601361"/>
          </a:xfrm>
          <a:prstGeom prst="rect">
            <a:avLst/>
          </a:prstGeom>
        </p:spPr>
      </p:pic>
      <p:pic>
        <p:nvPicPr>
          <p:cNvPr id="6" name="Grafik 5" descr="C:\Users\elif\AppData\Local\Microsoft\Windows\INetCache\Content.MSO\7C9D4BC4.tmp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97BB3D9-8CCC-4636-9141-6525C4221AE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66936" y="6000205"/>
            <a:ext cx="1126127" cy="4434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atum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F5F0DD1-3B47-4F8F-9510-3568B703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28D-398A-4F99-A1CF-170B336E5751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AC49E2E-0321-4C50-82A3-6A7E7BB0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2113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Einführungsphase (EF)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6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Vertiefungskurse 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den Fächern Englisch und Mathematik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Förderung der Basiskompetenzen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Unterstützung des Lernprozesses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 Wochenstunden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Teilnahme wird auf dem Zeugnis ausgewiesen, aber nicht benotet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090BBE8-5BE5-4FE7-8FDF-4C37D884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FF60-4E97-4CCA-A27B-FAC184557715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41B3AD-5E35-4A91-B1FE-FF05D413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476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B5996AF-E99D-47DE-B6F6-C694F68E9F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Einführungsphase (EF)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Beratung und Unterstützung 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aus zwei Beratungslehrkräften: Frau Schilling und Herr Franke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„Klassenverbände“ in den Fächern Deutsch, Mathematik, Englisch und Geschichte 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Berufs- und Studienberatung durch die Ansprechpartnerinnen Frau Braun und Frau Lenz (Übergangscoach) </a:t>
            </a: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u.a.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umfassende Maßnahmen zur Studienfachwahl</a:t>
            </a:r>
            <a:endParaRPr lang="de-DE" dirty="0">
              <a:solidFill>
                <a:srgbClr val="0070C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Schulsozialarbeit: Frau </a:t>
            </a:r>
            <a:r>
              <a:rPr lang="de-D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Gnegel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1B1640D-DC17-400F-B6E8-02B032B3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4EEA-F0E4-4D0C-88A1-70DAAE0162D7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A45F751-C775-4D33-A4F1-8C493C9E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826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D8421B-B85D-4E60-867D-26DC6B4349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Kurzer Überblick über die Q-Phase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84840" cy="4158615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 wählende Fächer und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mögliches 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Leistungskursangebot</a:t>
            </a: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587082-4713-4414-BF42-A9168B7E0293}"/>
              </a:ext>
            </a:extLst>
          </p:cNvPr>
          <p:cNvSpPr/>
          <p:nvPr/>
        </p:nvSpPr>
        <p:spPr>
          <a:xfrm>
            <a:off x="203200" y="2359288"/>
            <a:ext cx="11897360" cy="797716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sprachlich-künstlerisches Aufgabenfeld: </a:t>
            </a:r>
          </a:p>
          <a:p>
            <a:pPr algn="just">
              <a:lnSpc>
                <a:spcPct val="150000"/>
              </a:lnSpc>
            </a:pP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Englisch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Französisch (auch neu) – Latein (ab 8) – Spanisch (neu) – Kunst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0550589-C8EA-4B70-9735-95CD52B393CB}"/>
              </a:ext>
            </a:extLst>
          </p:cNvPr>
          <p:cNvSpPr/>
          <p:nvPr/>
        </p:nvSpPr>
        <p:spPr>
          <a:xfrm>
            <a:off x="203200" y="3299172"/>
            <a:ext cx="11897360" cy="44664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de-DE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mathematisch-naturwissenschaftliches Aufgabenfeld: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Mathematik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Biologie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Chemie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F470551-6C01-4213-933C-6F559383495B}"/>
              </a:ext>
            </a:extLst>
          </p:cNvPr>
          <p:cNvSpPr/>
          <p:nvPr/>
        </p:nvSpPr>
        <p:spPr>
          <a:xfrm>
            <a:off x="203200" y="3887980"/>
            <a:ext cx="11897360" cy="762389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gesellschaftswissenschaftliches Aufgabenfeld: </a:t>
            </a:r>
          </a:p>
          <a:p>
            <a:pPr algn="just">
              <a:lnSpc>
                <a:spcPct val="100000"/>
              </a:lnSpc>
            </a:pP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Geschichte</a:t>
            </a:r>
            <a:r>
              <a:rPr lang="de-DE" sz="2000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de-DE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Sozialwissenschaften</a:t>
            </a:r>
            <a:r>
              <a:rPr lang="de-DE" sz="2000" b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Pädagogik</a:t>
            </a:r>
            <a:r>
              <a:rPr lang="de-DE" sz="2000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Erdkunde</a:t>
            </a:r>
            <a:r>
              <a:rPr lang="de-DE" sz="2000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Philosophie – Religion 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1BF2CA5-0E8A-4E28-AFA7-195F2FAD8CE3}"/>
              </a:ext>
            </a:extLst>
          </p:cNvPr>
          <p:cNvSpPr/>
          <p:nvPr/>
        </p:nvSpPr>
        <p:spPr>
          <a:xfrm>
            <a:off x="203200" y="4792537"/>
            <a:ext cx="11897360" cy="452279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de-DE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Weitere: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 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(Hinweis: LK Sport nur in Kombination mit Mathematik als Prüfungsfach im Abitur)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FEF307-B954-4BFA-96BC-24913E4122CD}"/>
              </a:ext>
            </a:extLst>
          </p:cNvPr>
          <p:cNvSpPr/>
          <p:nvPr/>
        </p:nvSpPr>
        <p:spPr>
          <a:xfrm>
            <a:off x="203200" y="5378923"/>
            <a:ext cx="11897360" cy="3659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10 Kurse müssen belegt werden (2 Leistungskurse + 8 Grundkurse)</a:t>
            </a: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sprachliche </a:t>
            </a:r>
            <a:r>
              <a:rPr lang="de-DE" sz="20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oder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naturwissenschaftliche Schwerpunktbildung</a:t>
            </a:r>
            <a:endParaRPr lang="de-DE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EDA7516-37D7-4F48-9226-69CF5C72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B86A-32DF-461F-8908-83C8C9F52EFD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01A22C2-27C3-4F7E-85A0-5114BB13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628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Kurzer Überblick über die Q-Phase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der Qualifikationsphase zum Abitur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Ende der Q2 erfolgt die Zulassung zur Abiturprüfung.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Prüfungen: drei Klausuren (davon 2 in den Leistungskursen) + eine mündliche Prüfung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 der Prüfungen müssen in den Fächern Deutsch, Mathe-</a:t>
            </a:r>
            <a:r>
              <a:rPr lang="de-D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matik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oder einer Fremdsprache abgelegt werden.</a:t>
            </a: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 Im Abitur müssen alle Aufgabenfelder abgedeckt sein. 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D79F4D2-80B8-4AD9-9947-4457A7404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D923-D218-4725-9172-941CDE2BBEAF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8E8BC36-8E67-410D-AE67-97AF1E63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685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Kurzer Überblick über die Q-Phase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Projektkurse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ermöglichen fachübergreifendes und projektorientiertes Arbeiten in Bezug auf ein Referenzfach (z.B. Geschichte, Deutsch, …)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 in zwei aufeinander folgenden Halbjahren der Q-Phase durchgeführt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ersetzen die Facharbeit, die in der Q1 geschrieben werden muss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926D0C-C411-4AA4-BDD5-9D2C0DF6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3F22-31F2-467C-9B5A-5400F9908A5B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9CCB0EB-61DC-4BF8-8A33-5FE92C06C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6001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Leistungsbewertung in der Oberstufe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C665A62-1375-4536-A503-E3C5FCA97F19}"/>
              </a:ext>
            </a:extLst>
          </p:cNvPr>
          <p:cNvSpPr/>
          <p:nvPr/>
        </p:nvSpPr>
        <p:spPr>
          <a:xfrm>
            <a:off x="838200" y="3128210"/>
            <a:ext cx="10515600" cy="1116531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DFA51B8-5191-46D0-A007-87DCA86C159B}"/>
              </a:ext>
            </a:extLst>
          </p:cNvPr>
          <p:cNvSpPr/>
          <p:nvPr/>
        </p:nvSpPr>
        <p:spPr>
          <a:xfrm>
            <a:off x="838200" y="4551145"/>
            <a:ext cx="10515600" cy="1262514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rein rechnerische Bildung der Note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Gesamtentwicklung des Schülers / der Schülerin</a:t>
            </a:r>
          </a:p>
          <a:p>
            <a:pPr marL="0" indent="0">
              <a:buNone/>
            </a:pPr>
            <a:endParaRPr lang="de-DE" dirty="0">
              <a:solidFill>
                <a:srgbClr val="568736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ca. 50 % Klausuren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i.d.R. zwei Klausuren / Halbjahr</a:t>
            </a: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ca. 50 % „sonstige Mitarbeit“</a:t>
            </a:r>
          </a:p>
          <a:p>
            <a:pPr marL="0" indent="0">
              <a:buNone/>
            </a:pP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mündliche Mitarbeit, Hausaufgaben, Referate, Protokolle, Gruppenarbeit etc.</a:t>
            </a:r>
            <a:endParaRPr lang="de-D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A4263A2-2BC3-437D-A0E4-02598D8A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F661-6028-41C8-B4E7-4E900005DD03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F79E9F6-C22C-465E-8285-E9E6B7EC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267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Anmeldetage: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Dienstag		16. Februar 2021	9:00 bis 18:00 Uhr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Mittwoch 		17. Februar 2021 	9:00 bis 18:00 Uhr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Donnerstag 	18. Februar 2021 	9:00 bis 18:00 Uhr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Freitag		19. Februar 2021 	9:00 bis 14:00 Uhr</a:t>
            </a:r>
          </a:p>
          <a:p>
            <a:pPr marL="0" indent="0">
              <a:buNone/>
            </a:pPr>
            <a:endParaRPr lang="de-DE" sz="1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b="1" dirty="0">
                <a:solidFill>
                  <a:srgbClr val="68A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Benötigte Unterlagen:</a:t>
            </a:r>
          </a:p>
          <a:p>
            <a:r>
              <a:rPr lang="de-DE" dirty="0">
                <a:solidFill>
                  <a:srgbClr val="68A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ausgefülltes Halbjahreszeugnis (10.1)</a:t>
            </a:r>
          </a:p>
          <a:p>
            <a:r>
              <a:rPr lang="de-DE" dirty="0">
                <a:solidFill>
                  <a:srgbClr val="68A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Geburtsurkunde</a:t>
            </a:r>
          </a:p>
          <a:p>
            <a:r>
              <a:rPr lang="de-DE" dirty="0">
                <a:solidFill>
                  <a:srgbClr val="68A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Anmeldeformular</a:t>
            </a:r>
          </a:p>
          <a:p>
            <a:r>
              <a:rPr lang="de-DE" dirty="0">
                <a:solidFill>
                  <a:srgbClr val="68A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Lebenslauf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1996C7-1306-4078-8C14-DE371C01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F0D-B4A0-4EEE-BC17-23EFE05C1FBC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8FEB515-A573-46B0-BCC9-176CF6DE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722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F57F6C6-614D-4CA2-8BDF-7D8ECF45C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Gesamtschule SHS?</a:t>
            </a:r>
          </a:p>
        </p:txBody>
      </p:sp>
      <p:sp>
        <p:nvSpPr>
          <p:cNvPr id="7" name="Textfeld 4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A7DDD0A-AC78-43C5-A6BC-5F713472461F}"/>
              </a:ext>
            </a:extLst>
          </p:cNvPr>
          <p:cNvSpPr txBox="1"/>
          <p:nvPr/>
        </p:nvSpPr>
        <p:spPr>
          <a:xfrm>
            <a:off x="838200" y="1926022"/>
            <a:ext cx="3986349" cy="5794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de-DE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Eine Schule für alle</a:t>
            </a:r>
            <a:endParaRPr lang="de-DE" sz="2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  <a:r>
              <a:rPr lang="de-DE" sz="28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7000"/>
              </a:lnSpc>
            </a:pPr>
            <a:r>
              <a:rPr lang="de-DE" sz="28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  <a:r>
              <a:rPr lang="de-DE" sz="28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800" b="1" dirty="0">
                <a:solidFill>
                  <a:srgbClr val="70AD4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</a:t>
            </a:r>
            <a:r>
              <a:rPr lang="de-DE" sz="28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8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</a:t>
            </a:r>
            <a:r>
              <a:rPr lang="de-DE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7EE438A-9F06-4892-A7FB-238131977F4E}"/>
              </a:ext>
            </a:extLst>
          </p:cNvPr>
          <p:cNvSpPr txBox="1"/>
          <p:nvPr/>
        </p:nvSpPr>
        <p:spPr>
          <a:xfrm>
            <a:off x="3533118" y="2916720"/>
            <a:ext cx="32744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68A2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Schule im Grünen</a:t>
            </a: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119EDC3-8E79-4458-8BE0-6048B25FEB51}"/>
              </a:ext>
            </a:extLst>
          </p:cNvPr>
          <p:cNvSpPr txBox="1"/>
          <p:nvPr/>
        </p:nvSpPr>
        <p:spPr>
          <a:xfrm>
            <a:off x="735873" y="3387708"/>
            <a:ext cx="361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 Aufbau</a:t>
            </a:r>
            <a:endParaRPr lang="de-DE" sz="2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A2A5C3B-D661-48CB-B95A-FF6E6E090C56}"/>
              </a:ext>
            </a:extLst>
          </p:cNvPr>
          <p:cNvSpPr txBox="1"/>
          <p:nvPr/>
        </p:nvSpPr>
        <p:spPr>
          <a:xfrm>
            <a:off x="7350038" y="2341360"/>
            <a:ext cx="6644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Gemeinschaft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92A35A5-BC16-4DF0-90E5-08EBC0FDD758}"/>
              </a:ext>
            </a:extLst>
          </p:cNvPr>
          <p:cNvSpPr txBox="1"/>
          <p:nvPr/>
        </p:nvSpPr>
        <p:spPr>
          <a:xfrm>
            <a:off x="6588036" y="4566617"/>
            <a:ext cx="4336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sportliche Ausrichtung</a:t>
            </a:r>
            <a:endParaRPr lang="de-DE" sz="28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E5F861B-CE33-442E-ACAC-C0EE07326EC6}"/>
              </a:ext>
            </a:extLst>
          </p:cNvPr>
          <p:cNvSpPr txBox="1"/>
          <p:nvPr/>
        </p:nvSpPr>
        <p:spPr>
          <a:xfrm>
            <a:off x="8172161" y="3433874"/>
            <a:ext cx="4659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individuelles Lernen</a:t>
            </a:r>
          </a:p>
          <a:p>
            <a:endParaRPr lang="de-DE" sz="28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866B488-3802-49F5-9470-AF9202EF5C35}"/>
              </a:ext>
            </a:extLst>
          </p:cNvPr>
          <p:cNvSpPr txBox="1"/>
          <p:nvPr/>
        </p:nvSpPr>
        <p:spPr>
          <a:xfrm>
            <a:off x="935082" y="4892481"/>
            <a:ext cx="5399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innovatives Kollegium</a:t>
            </a:r>
            <a:endParaRPr lang="de-DE" sz="28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B69E2BB-7185-49DB-BFC1-FB342E36C67C}"/>
              </a:ext>
            </a:extLst>
          </p:cNvPr>
          <p:cNvSpPr txBox="1"/>
          <p:nvPr/>
        </p:nvSpPr>
        <p:spPr>
          <a:xfrm>
            <a:off x="3915592" y="4010973"/>
            <a:ext cx="4360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Teamschule</a:t>
            </a:r>
            <a:endParaRPr lang="de-DE" sz="2800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F53976-DC7F-425D-8FD2-0515C5D9C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A886-EE74-4BA3-8B85-A4B360BC11A9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F13A2D8-CC28-4E7F-BB79-ACBDB9E4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908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460435C-E3D7-415A-B4DD-51359757FD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15AB95-A71D-4C59-A4D7-D1965C851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freuen uns auf euch!</a:t>
            </a:r>
            <a:endParaRPr lang="de-D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BD4CE40-4CB6-4892-8E26-E603823C1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094299" y="3700200"/>
            <a:ext cx="4003402" cy="1601361"/>
          </a:xfrm>
          <a:prstGeom prst="rect">
            <a:avLst/>
          </a:prstGeom>
        </p:spPr>
      </p:pic>
      <p:pic>
        <p:nvPicPr>
          <p:cNvPr id="5" name="Grafik 4" descr="C:\Users\elif\AppData\Local\Microsoft\Windows\INetCache\Content.MSO\7C9D4BC4.tmp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E3A33AC-7E62-490B-94A7-3A8A3119ED4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66936" y="6000205"/>
            <a:ext cx="1126127" cy="44341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62D7A00-B67C-4882-AF66-D40532187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02C-DE3E-4D58-9AE5-2E086EC2C4D4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529E76D-2C4F-422A-A387-BFF7FEB7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50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Gliederung: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Aufbau der gymnasialen Oberstufe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Einführungsphase (EF)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Kurzer Überblick über die Qualifikationsphase (Q1 / Q2)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Leistungsbewertung in der Oberstufe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Anmeldung</a:t>
            </a:r>
          </a:p>
          <a:p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Gesamtschule </a:t>
            </a:r>
            <a:r>
              <a:rPr lang="de-D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Schloß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Holte-Stukenbrock?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9042671-FC63-45DD-B955-0E795076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3E7D-9843-450C-A6F1-8210C45C9EEF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00A109C-2CC3-41C4-B19B-E28E83A26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8668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70356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Aufbau der gymnasialen Oberstufe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E8EF27F-492C-4DC7-8A79-2E99C99ECB15}"/>
              </a:ext>
            </a:extLst>
          </p:cNvPr>
          <p:cNvSpPr/>
          <p:nvPr/>
        </p:nvSpPr>
        <p:spPr>
          <a:xfrm>
            <a:off x="3984171" y="1590494"/>
            <a:ext cx="4223657" cy="1178832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Gymnasiale Oberstufe</a:t>
            </a:r>
          </a:p>
          <a:p>
            <a:pPr algn="ctr"/>
            <a:r>
              <a:rPr lang="de-DE" sz="20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Gesamtschule / Gymnasium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B860397-AC93-4AAE-98E0-2DB99840174C}"/>
              </a:ext>
            </a:extLst>
          </p:cNvPr>
          <p:cNvSpPr/>
          <p:nvPr/>
        </p:nvSpPr>
        <p:spPr>
          <a:xfrm>
            <a:off x="838200" y="2769326"/>
            <a:ext cx="5092337" cy="1178832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Qualifikationsvermerk nach 10</a:t>
            </a:r>
            <a:endParaRPr lang="de-DE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D7B61B-E590-47AE-B31A-73E08E38F9D8}"/>
              </a:ext>
            </a:extLst>
          </p:cNvPr>
          <p:cNvSpPr/>
          <p:nvPr/>
        </p:nvSpPr>
        <p:spPr>
          <a:xfrm>
            <a:off x="6261462" y="2769326"/>
            <a:ext cx="5092337" cy="1178832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Versetzung 9 </a:t>
            </a:r>
            <a:r>
              <a:rPr lang="de-DE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10</a:t>
            </a:r>
            <a:endParaRPr lang="de-DE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8622EF-35B4-405F-A45B-2982D5E1EDA7}"/>
              </a:ext>
            </a:extLst>
          </p:cNvPr>
          <p:cNvSpPr/>
          <p:nvPr/>
        </p:nvSpPr>
        <p:spPr>
          <a:xfrm>
            <a:off x="838199" y="3948157"/>
            <a:ext cx="5092337" cy="1319349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de-DE" sz="20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Gesamtschule</a:t>
            </a:r>
          </a:p>
          <a:p>
            <a:pPr algn="ctr"/>
            <a:r>
              <a:rPr lang="de-DE" sz="20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Hauptschule</a:t>
            </a:r>
          </a:p>
          <a:p>
            <a:pPr algn="ctr"/>
            <a:r>
              <a:rPr lang="de-DE" sz="20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Realschule</a:t>
            </a:r>
          </a:p>
          <a:p>
            <a:pPr algn="ctr"/>
            <a:r>
              <a:rPr lang="de-DE" sz="20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Sekundarschule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39D4F24-7681-44A8-9330-2ED86D5C61F4}"/>
              </a:ext>
            </a:extLst>
          </p:cNvPr>
          <p:cNvSpPr/>
          <p:nvPr/>
        </p:nvSpPr>
        <p:spPr>
          <a:xfrm>
            <a:off x="6261461" y="3948157"/>
            <a:ext cx="5092337" cy="1332411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Gymnasium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10AF9ED-D470-47DC-B17F-950BAE3BFA66}"/>
              </a:ext>
            </a:extLst>
          </p:cNvPr>
          <p:cNvSpPr/>
          <p:nvPr/>
        </p:nvSpPr>
        <p:spPr>
          <a:xfrm>
            <a:off x="2985406" y="5267506"/>
            <a:ext cx="797921" cy="472621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G9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8742F9-BCBE-4570-8F1B-2A04577683DD}"/>
              </a:ext>
            </a:extLst>
          </p:cNvPr>
          <p:cNvSpPr/>
          <p:nvPr/>
        </p:nvSpPr>
        <p:spPr>
          <a:xfrm>
            <a:off x="8408668" y="5280568"/>
            <a:ext cx="797921" cy="472621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G8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0B666B-65F4-4AC9-A0D1-5359D9F5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5F35-DB52-4643-AB85-8887B197651D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6C759A4-DEA5-4AF8-9E25-D008B986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320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  <a:ln>
            <a:noFill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62228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Aufbau der gymnasialen Oberstufe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E8EF27F-492C-4DC7-8A79-2E99C99ECB15}"/>
              </a:ext>
            </a:extLst>
          </p:cNvPr>
          <p:cNvSpPr/>
          <p:nvPr/>
        </p:nvSpPr>
        <p:spPr>
          <a:xfrm>
            <a:off x="3984171" y="1590494"/>
            <a:ext cx="4223657" cy="1178832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Gymnasiale Oberstufe</a:t>
            </a:r>
          </a:p>
          <a:p>
            <a:pPr algn="ctr"/>
            <a:r>
              <a:rPr lang="de-DE" sz="20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Gesamtschule / Gymnasium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B860397-AC93-4AAE-98E0-2DB99840174C}"/>
              </a:ext>
            </a:extLst>
          </p:cNvPr>
          <p:cNvSpPr/>
          <p:nvPr/>
        </p:nvSpPr>
        <p:spPr>
          <a:xfrm>
            <a:off x="838200" y="2769326"/>
            <a:ext cx="5092337" cy="1178832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Gesamtschule</a:t>
            </a:r>
            <a:endParaRPr lang="de-DE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D7B61B-E590-47AE-B31A-73E08E38F9D8}"/>
              </a:ext>
            </a:extLst>
          </p:cNvPr>
          <p:cNvSpPr/>
          <p:nvPr/>
        </p:nvSpPr>
        <p:spPr>
          <a:xfrm>
            <a:off x="6261462" y="2769326"/>
            <a:ext cx="5092337" cy="1178832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Gymnasium</a:t>
            </a:r>
            <a:endParaRPr lang="de-DE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8622EF-35B4-405F-A45B-2982D5E1EDA7}"/>
              </a:ext>
            </a:extLst>
          </p:cNvPr>
          <p:cNvSpPr/>
          <p:nvPr/>
        </p:nvSpPr>
        <p:spPr>
          <a:xfrm>
            <a:off x="838199" y="3948158"/>
            <a:ext cx="10515600" cy="562882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gleicher Aufbau und Inhalt sowie identische Abiturprüfung 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0DF2E98-AB21-49FD-8D81-9B80E5EF988B}"/>
              </a:ext>
            </a:extLst>
          </p:cNvPr>
          <p:cNvSpPr/>
          <p:nvPr/>
        </p:nvSpPr>
        <p:spPr>
          <a:xfrm>
            <a:off x="838199" y="4511040"/>
            <a:ext cx="10515600" cy="1178832"/>
          </a:xfrm>
          <a:prstGeom prst="roundRect">
            <a:avLst/>
          </a:prstGeom>
          <a:noFill/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	Q1	Q2				EF	Q1	Q2	</a:t>
            </a:r>
          </a:p>
          <a:p>
            <a:r>
              <a:rPr lang="de-DE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Jg.	11	12	13			Jg.	10	11	12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252BA02-7E07-439B-8559-96FCE3F9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7F30-5C35-437C-B7F8-9A7CA9FC6A16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A3F21A2-5326-4CB5-A8C9-44C7DF22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003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27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04863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Aufbau der gymnasialen Oberstufe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Dauer: 3 Jahre</a:t>
            </a:r>
          </a:p>
          <a:p>
            <a:pPr marL="0" indent="0" algn="ctr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04DB76-1F99-4A68-AD96-BBE3C3F010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6825951"/>
              </p:ext>
            </p:extLst>
          </p:nvPr>
        </p:nvGraphicFramePr>
        <p:xfrm>
          <a:off x="3201402" y="2483920"/>
          <a:ext cx="5669280" cy="354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01FAF4B-6278-46D9-A6B0-7B7C24C05D63}"/>
              </a:ext>
            </a:extLst>
          </p:cNvPr>
          <p:cNvCxnSpPr/>
          <p:nvPr/>
        </p:nvCxnSpPr>
        <p:spPr>
          <a:xfrm>
            <a:off x="6140630" y="4332393"/>
            <a:ext cx="1276170" cy="59520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CE484FD-00DF-4A6C-9C71-70ABEA014792}"/>
              </a:ext>
            </a:extLst>
          </p:cNvPr>
          <p:cNvSpPr txBox="1"/>
          <p:nvPr/>
        </p:nvSpPr>
        <p:spPr>
          <a:xfrm>
            <a:off x="838199" y="2487823"/>
            <a:ext cx="397764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Einführungsphase (EF) </a:t>
            </a:r>
          </a:p>
          <a:p>
            <a:pPr>
              <a:spcAft>
                <a:spcPts val="600"/>
              </a:spcAft>
            </a:pPr>
            <a:r>
              <a:rPr lang="de-DE" sz="2000" b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Jahrgang 11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 34 Std. / Woche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Fächer </a:t>
            </a:r>
          </a:p>
          <a:p>
            <a:pPr>
              <a:spcAft>
                <a:spcPts val="600"/>
              </a:spcAft>
            </a:pPr>
            <a:r>
              <a:rPr lang="de-DE" sz="2000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(Grundkurse)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Die Wahl eines 12. Faches</a:t>
            </a:r>
            <a:r>
              <a:rPr lang="de-DE" sz="2000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marL="342900" indent="-342900">
              <a:spcBef>
                <a:spcPts val="600"/>
              </a:spcBef>
            </a:pPr>
            <a:r>
              <a:rPr lang="de-DE" sz="2000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</a:t>
            </a:r>
            <a:r>
              <a:rPr lang="de-DE" sz="2000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ist </a:t>
            </a:r>
            <a:r>
              <a:rPr lang="de-DE" sz="2000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möglich.</a:t>
            </a:r>
            <a:endParaRPr lang="de-DE" sz="2000" dirty="0">
              <a:solidFill>
                <a:srgbClr val="5B9B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BE1EAB6-582C-4AA2-9F42-2389E4C46C74}"/>
              </a:ext>
            </a:extLst>
          </p:cNvPr>
          <p:cNvSpPr txBox="1"/>
          <p:nvPr/>
        </p:nvSpPr>
        <p:spPr>
          <a:xfrm>
            <a:off x="7599680" y="2487823"/>
            <a:ext cx="448056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Qualifikationsphase (Q1 / Q2) </a:t>
            </a:r>
          </a:p>
          <a:p>
            <a:pPr>
              <a:spcAft>
                <a:spcPts val="600"/>
              </a:spcAft>
            </a:pPr>
            <a:r>
              <a:rPr lang="de-DE" sz="2000" b="1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Jahrgänge 12 / 13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 34 Std. / Woche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Fächer </a:t>
            </a:r>
          </a:p>
          <a:p>
            <a:r>
              <a:rPr lang="de-DE" sz="20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(2 Leistungskurse + 8 Grundkurse)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8663856-5ADE-4E3F-8498-F7E47B5E7C79}"/>
              </a:ext>
            </a:extLst>
          </p:cNvPr>
          <p:cNvSpPr txBox="1"/>
          <p:nvPr/>
        </p:nvSpPr>
        <p:spPr>
          <a:xfrm>
            <a:off x="5847076" y="4749981"/>
            <a:ext cx="127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A30E773-0CAD-47A0-BB6B-36BEE631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748C-50E6-4A69-BD69-A3CE536CC94C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A3098BA-35F6-443B-9525-37E78BB5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8663856-5ADE-4E3F-8498-F7E47B5E7C79}"/>
              </a:ext>
            </a:extLst>
          </p:cNvPr>
          <p:cNvSpPr txBox="1"/>
          <p:nvPr/>
        </p:nvSpPr>
        <p:spPr>
          <a:xfrm>
            <a:off x="4595005" y="3796734"/>
            <a:ext cx="127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8663856-5ADE-4E3F-8498-F7E47B5E7C79}"/>
              </a:ext>
            </a:extLst>
          </p:cNvPr>
          <p:cNvSpPr txBox="1"/>
          <p:nvPr/>
        </p:nvSpPr>
        <p:spPr>
          <a:xfrm>
            <a:off x="6208653" y="3826616"/>
            <a:ext cx="127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752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04863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Aufbau der gymnasialen Oberstufe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Wichtige Abschnitte der gymnasialen Oberstufe</a:t>
            </a:r>
          </a:p>
          <a:p>
            <a:pPr marL="0" indent="0" algn="ctr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04DB76-1F99-4A68-AD96-BBE3C3F010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7335273"/>
              </p:ext>
            </p:extLst>
          </p:nvPr>
        </p:nvGraphicFramePr>
        <p:xfrm>
          <a:off x="3305990" y="2558626"/>
          <a:ext cx="5669280" cy="354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01FAF4B-6278-46D9-A6B0-7B7C24C05D63}"/>
              </a:ext>
            </a:extLst>
          </p:cNvPr>
          <p:cNvCxnSpPr/>
          <p:nvPr/>
        </p:nvCxnSpPr>
        <p:spPr>
          <a:xfrm>
            <a:off x="6129923" y="4332393"/>
            <a:ext cx="1276170" cy="59520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CE484FD-00DF-4A6C-9C71-70ABEA014792}"/>
              </a:ext>
            </a:extLst>
          </p:cNvPr>
          <p:cNvSpPr txBox="1"/>
          <p:nvPr/>
        </p:nvSpPr>
        <p:spPr>
          <a:xfrm>
            <a:off x="3147960" y="2487823"/>
            <a:ext cx="2981963" cy="400110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Versetzung von 11 </a:t>
            </a: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12</a:t>
            </a:r>
            <a:endParaRPr lang="de-D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BE1EAB6-582C-4AA2-9F42-2389E4C46C74}"/>
              </a:ext>
            </a:extLst>
          </p:cNvPr>
          <p:cNvSpPr txBox="1"/>
          <p:nvPr/>
        </p:nvSpPr>
        <p:spPr>
          <a:xfrm>
            <a:off x="7559945" y="3376506"/>
            <a:ext cx="4389120" cy="2339102"/>
          </a:xfrm>
          <a:prstGeom prst="rect">
            <a:avLst/>
          </a:prstGeom>
          <a:solidFill>
            <a:srgbClr val="70AD47"/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Fachhochschulreife – schulischer Teil</a:t>
            </a:r>
          </a:p>
          <a:p>
            <a:pPr marL="342900" indent="-342900">
              <a:buFontTx/>
              <a:buChar char="-"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die volle Fachhochschulreife (Fachabitur) muss ein berufsbezogener Teil folgen!</a:t>
            </a:r>
          </a:p>
          <a:p>
            <a:pPr marL="342900" indent="-342900">
              <a:buFontTx/>
              <a:buChar char="-"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 die vollständige Fachhochschulreife berechtigt zur Aufnahme eines Hochschulstudiums (überwiegend an FHs).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CA4466-C8DB-4175-ADA1-86FE0B5FD079}"/>
              </a:ext>
            </a:extLst>
          </p:cNvPr>
          <p:cNvSpPr txBox="1"/>
          <p:nvPr/>
        </p:nvSpPr>
        <p:spPr>
          <a:xfrm>
            <a:off x="927460" y="5193454"/>
            <a:ext cx="3731805" cy="40011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Zulassung zur Abiturprüfung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70AC7BA-465F-48F4-BDCB-33A3EFAD1D76}"/>
              </a:ext>
            </a:extLst>
          </p:cNvPr>
          <p:cNvCxnSpPr>
            <a:cxnSpLocks/>
            <a:endCxn id="10" idx="3"/>
          </p:cNvCxnSpPr>
          <p:nvPr/>
        </p:nvCxnSpPr>
        <p:spPr>
          <a:xfrm flipV="1">
            <a:off x="6129923" y="2687878"/>
            <a:ext cx="0" cy="573484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3FD3705-C059-491B-8466-CF052C65808B}"/>
              </a:ext>
            </a:extLst>
          </p:cNvPr>
          <p:cNvCxnSpPr>
            <a:cxnSpLocks/>
          </p:cNvCxnSpPr>
          <p:nvPr/>
        </p:nvCxnSpPr>
        <p:spPr>
          <a:xfrm>
            <a:off x="7257683" y="4832799"/>
            <a:ext cx="402957" cy="19640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A24EE1C-4562-450B-B8E0-76664183620E}"/>
              </a:ext>
            </a:extLst>
          </p:cNvPr>
          <p:cNvCxnSpPr>
            <a:cxnSpLocks/>
          </p:cNvCxnSpPr>
          <p:nvPr/>
        </p:nvCxnSpPr>
        <p:spPr>
          <a:xfrm flipH="1">
            <a:off x="4638941" y="4332393"/>
            <a:ext cx="1501689" cy="86106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1F4EDB8-509D-4068-ABF2-D26F594A89B4}"/>
              </a:ext>
            </a:extLst>
          </p:cNvPr>
          <p:cNvSpPr txBox="1"/>
          <p:nvPr/>
        </p:nvSpPr>
        <p:spPr>
          <a:xfrm>
            <a:off x="5847076" y="4749981"/>
            <a:ext cx="127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23C1FF9-0693-4382-819B-E810B40C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680-7DAF-481C-B297-E79A5C578422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18" name="Foliennummernplatzhalter 1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7CEBAA-9CAC-4F3D-B588-A7ED29E7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1F4EDB8-509D-4068-ABF2-D26F594A89B4}"/>
              </a:ext>
            </a:extLst>
          </p:cNvPr>
          <p:cNvSpPr txBox="1"/>
          <p:nvPr/>
        </p:nvSpPr>
        <p:spPr>
          <a:xfrm>
            <a:off x="4953592" y="3692146"/>
            <a:ext cx="127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1F4EDB8-509D-4068-ABF2-D26F594A89B4}"/>
              </a:ext>
            </a:extLst>
          </p:cNvPr>
          <p:cNvSpPr txBox="1"/>
          <p:nvPr/>
        </p:nvSpPr>
        <p:spPr>
          <a:xfrm>
            <a:off x="6390933" y="3680193"/>
            <a:ext cx="127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158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560541C-B42F-471D-97EC-51EB82C3E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3312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Einführungsphase (EF)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Fächerangebot</a:t>
            </a: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587082-4713-4414-BF42-A9168B7E0293}"/>
              </a:ext>
            </a:extLst>
          </p:cNvPr>
          <p:cNvSpPr/>
          <p:nvPr/>
        </p:nvSpPr>
        <p:spPr>
          <a:xfrm>
            <a:off x="203200" y="2359288"/>
            <a:ext cx="11897360" cy="797716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sprachlich-künstlerisches Aufgabenfeld: </a:t>
            </a:r>
          </a:p>
          <a:p>
            <a:pPr algn="just">
              <a:lnSpc>
                <a:spcPct val="150000"/>
              </a:lnSpc>
            </a:pP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Englisch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Französisch (auch neu) – Latein (ab 8) – Spanisch (neu) – Kunst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0550589-C8EA-4B70-9735-95CD52B393CB}"/>
              </a:ext>
            </a:extLst>
          </p:cNvPr>
          <p:cNvSpPr/>
          <p:nvPr/>
        </p:nvSpPr>
        <p:spPr>
          <a:xfrm>
            <a:off x="203200" y="3299172"/>
            <a:ext cx="11897360" cy="44664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de-DE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mathematisch-naturwissenschaftliches Aufgabenfeld: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Mathematik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Biologie – Chemie 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F470551-6C01-4213-933C-6F559383495B}"/>
              </a:ext>
            </a:extLst>
          </p:cNvPr>
          <p:cNvSpPr/>
          <p:nvPr/>
        </p:nvSpPr>
        <p:spPr>
          <a:xfrm>
            <a:off x="203200" y="3887980"/>
            <a:ext cx="11897360" cy="762389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gesellschaftswissenschaftliches Aufgabenfeld: </a:t>
            </a:r>
          </a:p>
          <a:p>
            <a:pPr algn="just">
              <a:lnSpc>
                <a:spcPct val="100000"/>
              </a:lnSpc>
            </a:pP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Geschichte</a:t>
            </a:r>
            <a:r>
              <a:rPr lang="de-DE" sz="2000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Sozialwissenschaften – Pädagogik – Erdkunde – </a:t>
            </a:r>
            <a:r>
              <a:rPr lang="de-DE" sz="2000" b="1" dirty="0">
                <a:solidFill>
                  <a:srgbClr val="68A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Philosophie</a:t>
            </a:r>
            <a:r>
              <a:rPr lang="de-DE" sz="2000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2000" b="1" dirty="0">
                <a:solidFill>
                  <a:srgbClr val="68A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Religion 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1BF2CA5-0E8A-4E28-AFA7-195F2FAD8CE3}"/>
              </a:ext>
            </a:extLst>
          </p:cNvPr>
          <p:cNvSpPr/>
          <p:nvPr/>
        </p:nvSpPr>
        <p:spPr>
          <a:xfrm>
            <a:off x="203200" y="4792537"/>
            <a:ext cx="11897360" cy="452279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de-DE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Weitere: 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FEF307-B954-4BFA-96BC-24913E4122CD}"/>
              </a:ext>
            </a:extLst>
          </p:cNvPr>
          <p:cNvSpPr/>
          <p:nvPr/>
        </p:nvSpPr>
        <p:spPr>
          <a:xfrm>
            <a:off x="203200" y="5378922"/>
            <a:ext cx="11897360" cy="452279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de-DE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Vertiefungskurse: </a:t>
            </a:r>
            <a:r>
              <a:rPr lang="de-D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Englisch – Mathematik  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3AC6D0C-0FC8-4308-8F9F-9AF4B8F49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0027-95CB-42D7-83AB-ED2494BE5DBF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33D558A-84C4-4BB4-9561-C27E23E2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575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43C7E4-5158-4E12-BC60-3F27049624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Einführungsphase (EF)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852977"/>
            <a:ext cx="1156716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 der Einführungsphase</a:t>
            </a: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Vorbereitung auf die Anforderungen der Qualifikationsphase</a:t>
            </a: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vertraut machen mit </a:t>
            </a:r>
            <a:r>
              <a:rPr lang="de-DE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inhaltlichen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methodischen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Anforderungen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F51D882-760F-49FF-A2B0-69BE9275FAB7}"/>
              </a:ext>
            </a:extLst>
          </p:cNvPr>
          <p:cNvSpPr txBox="1"/>
          <p:nvPr/>
        </p:nvSpPr>
        <p:spPr>
          <a:xfrm>
            <a:off x="312420" y="4028646"/>
            <a:ext cx="52959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„neue“ schriftliche Fächer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Vielfalt an gleichberechtigten Fächern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Verdichtung der Unterrichtsinhalte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wissenschaftliches Arbeiten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4038A5-EC93-491D-95D3-4DBFC90281BF}"/>
              </a:ext>
            </a:extLst>
          </p:cNvPr>
          <p:cNvSpPr txBox="1"/>
          <p:nvPr/>
        </p:nvSpPr>
        <p:spPr>
          <a:xfrm>
            <a:off x="6583682" y="4028646"/>
            <a:ext cx="529590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Selbstständigkeit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Eigenverantwortlichkeit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Präsentationstechniken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Zeitmanagement 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F7EC76B-8558-4F54-9BE9-A3A5D35B8279}"/>
              </a:ext>
            </a:extLst>
          </p:cNvPr>
          <p:cNvCxnSpPr>
            <a:cxnSpLocks/>
          </p:cNvCxnSpPr>
          <p:nvPr/>
        </p:nvCxnSpPr>
        <p:spPr>
          <a:xfrm flipH="1">
            <a:off x="4064000" y="3239500"/>
            <a:ext cx="1046480" cy="78914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4AE3112-8C8F-4176-85C9-6CA90EA5E362}"/>
              </a:ext>
            </a:extLst>
          </p:cNvPr>
          <p:cNvCxnSpPr>
            <a:cxnSpLocks/>
          </p:cNvCxnSpPr>
          <p:nvPr/>
        </p:nvCxnSpPr>
        <p:spPr>
          <a:xfrm>
            <a:off x="8495030" y="3276933"/>
            <a:ext cx="1116330" cy="75171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7CAB025-488D-44C0-AA2A-CDE32FD5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6FC7-1503-40B5-8AB5-B507D65DF58E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35721BC-0C59-4D3A-BC67-D2F4AFFF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721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265386C-4EEB-408F-A7D2-0543E03459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1" t="7238" r="29151"/>
          <a:stretch/>
        </p:blipFill>
        <p:spPr>
          <a:xfrm>
            <a:off x="0" y="-60960"/>
            <a:ext cx="12192000" cy="81792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148B51-5334-49BD-B3AD-CD7F8138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Einführungsphase (EF)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87F766-014D-44D0-99FB-4869E73F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Stellenwert der Einführungsphase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9150723-BD45-47F3-A041-348FC3BB36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2998986"/>
              </p:ext>
            </p:extLst>
          </p:nvPr>
        </p:nvGraphicFramePr>
        <p:xfrm>
          <a:off x="3305990" y="2558626"/>
          <a:ext cx="5669280" cy="354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FF9947-6F7B-43EF-A379-23171471B0FE}"/>
              </a:ext>
            </a:extLst>
          </p:cNvPr>
          <p:cNvSpPr txBox="1"/>
          <p:nvPr/>
        </p:nvSpPr>
        <p:spPr>
          <a:xfrm>
            <a:off x="927460" y="2938235"/>
            <a:ext cx="48412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Fächer </a:t>
            </a:r>
          </a:p>
          <a:p>
            <a:pPr algn="ctr"/>
            <a:r>
              <a:rPr lang="de-DE" sz="2800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bzw. </a:t>
            </a:r>
          </a:p>
          <a:p>
            <a:pPr algn="ctr"/>
            <a:r>
              <a:rPr lang="de-DE" sz="2800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Grundkurse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CB19851-56AF-4620-8E32-B6DEDF6A8DD3}"/>
              </a:ext>
            </a:extLst>
          </p:cNvPr>
          <p:cNvSpPr txBox="1"/>
          <p:nvPr/>
        </p:nvSpPr>
        <p:spPr>
          <a:xfrm>
            <a:off x="6846751" y="2938235"/>
            <a:ext cx="48412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Leistungskurse</a:t>
            </a:r>
          </a:p>
          <a:p>
            <a:pPr algn="ctr"/>
            <a:r>
              <a:rPr lang="de-DE" sz="28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de-DE" sz="2800" dirty="0">
                <a:solidFill>
                  <a:srgbClr val="70A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Grundkurse</a:t>
            </a:r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9E7D30-27E9-45B4-9595-9190FD0147B0}"/>
              </a:ext>
            </a:extLst>
          </p:cNvPr>
          <p:cNvSpPr/>
          <p:nvPr/>
        </p:nvSpPr>
        <p:spPr>
          <a:xfrm>
            <a:off x="4216400" y="3187542"/>
            <a:ext cx="3606800" cy="55372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Folgekursprinzip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40A5E5C-4095-420C-A6CE-563E09E3F49C}"/>
              </a:ext>
            </a:extLst>
          </p:cNvPr>
          <p:cNvSpPr txBox="1"/>
          <p:nvPr/>
        </p:nvSpPr>
        <p:spPr>
          <a:xfrm>
            <a:off x="5847076" y="4749981"/>
            <a:ext cx="127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8F3EDF0-B793-42FD-B043-389EDA8A8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D6DB-14E9-4737-8E74-9E2FFC4A63FB}" type="datetime2">
              <a:rPr lang="de-DE" smtClean="0"/>
              <a:pPr/>
              <a:t>Mittwoch, 9. Dezember 2020</a:t>
            </a:fld>
            <a:endParaRPr lang="de-DE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F99A4AC-16D0-4594-9320-7DDDF16E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C8FC-D7D9-4D86-9F67-E167BFD53390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975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</Words>
  <Application>Microsoft Macintosh PowerPoint</Application>
  <PresentationFormat>Benutzerdefiniert</PresentationFormat>
  <Paragraphs>196</Paragraphs>
  <Slides>18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Office</vt:lpstr>
      <vt:lpstr>Informationen zur gymnasialen Oberstufe </vt:lpstr>
      <vt:lpstr>Gliederung:</vt:lpstr>
      <vt:lpstr>Aufbau der gymnasialen Oberstufe</vt:lpstr>
      <vt:lpstr>Aufbau der gymnasialen Oberstufe</vt:lpstr>
      <vt:lpstr>Aufbau der gymnasialen Oberstufe</vt:lpstr>
      <vt:lpstr>Aufbau der gymnasialen Oberstufe</vt:lpstr>
      <vt:lpstr>Die Einführungsphase (EF)</vt:lpstr>
      <vt:lpstr>Die Einführungsphase (EF)</vt:lpstr>
      <vt:lpstr>Die Einführungsphase (EF)</vt:lpstr>
      <vt:lpstr>Die Einführungsphase (EF)</vt:lpstr>
      <vt:lpstr>Die Einführungsphase (EF)</vt:lpstr>
      <vt:lpstr>Kurzer Überblick über die Q-Phase</vt:lpstr>
      <vt:lpstr>Kurzer Überblick über die Q-Phase</vt:lpstr>
      <vt:lpstr>Kurzer Überblick über die Q-Phase</vt:lpstr>
      <vt:lpstr>Leistungsbewertung in der Oberstufe</vt:lpstr>
      <vt:lpstr>Anmeldung</vt:lpstr>
      <vt:lpstr>Warum Gesamtschule SHS?</vt:lpstr>
      <vt:lpstr>Wir freuen uns auf euch!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elif</dc:creator>
  <cp:lastModifiedBy>Klaus Buschmeier</cp:lastModifiedBy>
  <cp:revision>55</cp:revision>
  <dcterms:created xsi:type="dcterms:W3CDTF">2020-12-09T13:16:17Z</dcterms:created>
  <dcterms:modified xsi:type="dcterms:W3CDTF">2020-12-09T13:23:11Z</dcterms:modified>
</cp:coreProperties>
</file>